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4F0471-0A60-4326-81AA-3796C7395778}">
  <a:tblStyle styleId="{E04F0471-0A60-4326-81AA-3796C73957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c8e4d695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c8e4d695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c8e4d698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c8e4d698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c8e4d698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c8e4d698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d2493bdf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d2493bdf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d2493bd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d2493bd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d2493bd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d2493b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54de64e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54de64e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d2493bd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d2493bd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d25b83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d25b83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d25b83da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d25b83d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d25b83da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d25b83da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d25b83da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d25b83da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d25b83d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d25b83d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d25b83da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d25b83d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54de64ec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54de64ec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d25b83da9_4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d25b83da9_4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c8e4d695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c8e4d695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c8e4d695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c8e4d695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c8e4d698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c8e4d698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c8e4d698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c8e4d698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9" Type="http://schemas.openxmlformats.org/officeDocument/2006/relationships/image" Target="../media/image17.jpg"/><Relationship Id="rId5" Type="http://schemas.openxmlformats.org/officeDocument/2006/relationships/image" Target="../media/image16.jpg"/><Relationship Id="rId6" Type="http://schemas.openxmlformats.org/officeDocument/2006/relationships/image" Target="../media/image18.jpg"/><Relationship Id="rId7" Type="http://schemas.openxmlformats.org/officeDocument/2006/relationships/image" Target="../media/image10.jpg"/><Relationship Id="rId8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linkedin.com/in/jenwiderbergthefintechtalentapi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98025" y="1275000"/>
            <a:ext cx="5478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 Resource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Inc</a:t>
            </a:r>
            <a:br>
              <a:rPr b="1" lang="en"/>
            </a:br>
            <a:endParaRPr b="1" sz="2333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076650" y="2446800"/>
            <a:ext cx="55830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083">
                <a:latin typeface="Montserrat"/>
                <a:ea typeface="Montserrat"/>
                <a:cs typeface="Montserrat"/>
                <a:sym typeface="Montserrat"/>
              </a:rPr>
              <a:t>National Staffing Solutions, executive search, technology recruitment agency</a:t>
            </a:r>
            <a:endParaRPr sz="515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950" y="261437"/>
            <a:ext cx="1895700" cy="9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7761900" y="4488275"/>
            <a:ext cx="1203600" cy="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914"/>
              <a:t>Christabella Batara</a:t>
            </a:r>
            <a:endParaRPr b="1" sz="914"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4">
            <a:alphaModFix/>
          </a:blip>
          <a:srcRect b="9663" l="0" r="0" t="9671"/>
          <a:stretch/>
        </p:blipFill>
        <p:spPr>
          <a:xfrm>
            <a:off x="129850" y="30463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5">
            <a:alphaModFix/>
          </a:blip>
          <a:srcRect b="0" l="12472" r="12480" t="0"/>
          <a:stretch/>
        </p:blipFill>
        <p:spPr>
          <a:xfrm>
            <a:off x="1660250" y="3036663"/>
            <a:ext cx="1379700" cy="137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6">
            <a:alphaModFix/>
          </a:blip>
          <a:srcRect b="10005" l="0" r="0" t="10013"/>
          <a:stretch/>
        </p:blipFill>
        <p:spPr>
          <a:xfrm>
            <a:off x="3190650" y="30463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 rotWithShape="1">
          <a:blip r:embed="rId7">
            <a:alphaModFix/>
          </a:blip>
          <a:srcRect b="27957" l="2318" r="18804" t="6274"/>
          <a:stretch/>
        </p:blipFill>
        <p:spPr>
          <a:xfrm>
            <a:off x="4721050" y="30463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 rotWithShape="1">
          <a:blip r:embed="rId8">
            <a:alphaModFix/>
          </a:blip>
          <a:srcRect b="12495" l="0" r="0" t="12502"/>
          <a:stretch/>
        </p:blipFill>
        <p:spPr>
          <a:xfrm>
            <a:off x="6197450" y="30463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13"/>
          <p:cNvSpPr txBox="1"/>
          <p:nvPr/>
        </p:nvSpPr>
        <p:spPr>
          <a:xfrm>
            <a:off x="327600" y="4488275"/>
            <a:ext cx="1057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4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Mahnoor Khan</a:t>
            </a:r>
            <a:endParaRPr/>
          </a:p>
        </p:txBody>
      </p:sp>
      <p:sp>
        <p:nvSpPr>
          <p:cNvPr id="144" name="Google Shape;144;p13"/>
          <p:cNvSpPr txBox="1"/>
          <p:nvPr/>
        </p:nvSpPr>
        <p:spPr>
          <a:xfrm>
            <a:off x="1844300" y="4488275"/>
            <a:ext cx="1011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4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Shreya Shreya</a:t>
            </a:r>
            <a:endParaRPr/>
          </a:p>
        </p:txBody>
      </p:sp>
      <p:sp>
        <p:nvSpPr>
          <p:cNvPr id="145" name="Google Shape;145;p13"/>
          <p:cNvSpPr txBox="1"/>
          <p:nvPr/>
        </p:nvSpPr>
        <p:spPr>
          <a:xfrm>
            <a:off x="3449100" y="4488275"/>
            <a:ext cx="1122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4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Edward Chiang</a:t>
            </a:r>
            <a:endParaRPr/>
          </a:p>
        </p:txBody>
      </p:sp>
      <p:sp>
        <p:nvSpPr>
          <p:cNvPr id="146" name="Google Shape;146;p13"/>
          <p:cNvSpPr txBox="1"/>
          <p:nvPr/>
        </p:nvSpPr>
        <p:spPr>
          <a:xfrm>
            <a:off x="4920725" y="4488275"/>
            <a:ext cx="1057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4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Pedro Gamundi</a:t>
            </a:r>
            <a:endParaRPr/>
          </a:p>
        </p:txBody>
      </p:sp>
      <p:sp>
        <p:nvSpPr>
          <p:cNvPr id="147" name="Google Shape;147;p13"/>
          <p:cNvSpPr txBox="1"/>
          <p:nvPr/>
        </p:nvSpPr>
        <p:spPr>
          <a:xfrm>
            <a:off x="6430625" y="4488275"/>
            <a:ext cx="1057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4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Fengrong Xing </a:t>
            </a:r>
            <a:endParaRPr/>
          </a:p>
        </p:txBody>
      </p:sp>
      <p:sp>
        <p:nvSpPr>
          <p:cNvPr id="148" name="Google Shape;148;p13"/>
          <p:cNvSpPr txBox="1"/>
          <p:nvPr/>
        </p:nvSpPr>
        <p:spPr>
          <a:xfrm>
            <a:off x="44650" y="2552975"/>
            <a:ext cx="208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Meet the team : </a:t>
            </a:r>
            <a:r>
              <a:rPr lang="en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3"/>
          <p:cNvPicPr preferRelativeResize="0"/>
          <p:nvPr/>
        </p:nvPicPr>
        <p:blipFill rotWithShape="1">
          <a:blip r:embed="rId9">
            <a:alphaModFix/>
          </a:blip>
          <a:srcRect b="25987" l="16847" r="16847" t="11438"/>
          <a:stretch/>
        </p:blipFill>
        <p:spPr>
          <a:xfrm>
            <a:off x="7673850" y="3046325"/>
            <a:ext cx="1379700" cy="137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081275" y="391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III</a:t>
            </a: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.  Chatsimple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245075" y="1305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An innovative AI virtual agent with a quick 5-minute setup.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Utilizes website data for effortless integration, no coding required.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Supports over 175 languages, enabling global customer connectivity.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Provides 24/7 service, effectively converting visitors to customers.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Offers a range of plans from a free trial to elite options, catering to various budgets.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Featured in Yahoo Finance and recognized on Product Hunt, marking its industry leadership.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115788" y="157100"/>
            <a:ext cx="8912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3-year overview of the financials of ChatSimple (CapEx &amp; OpEx) 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813" y="695863"/>
            <a:ext cx="6592376" cy="37517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Top 8 Considerations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152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8" name="Google Shape;218;p24"/>
          <p:cNvGraphicFramePr/>
          <p:nvPr/>
        </p:nvGraphicFramePr>
        <p:xfrm>
          <a:off x="799413" y="13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{E04F0471-0A60-4326-81AA-3796C7395778}</a:tableStyleId>
              </a:tblPr>
              <a:tblGrid>
                <a:gridCol w="5142025"/>
                <a:gridCol w="2403125"/>
              </a:tblGrid>
              <a:tr h="38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FEATURES</a:t>
                      </a:r>
                      <a:endParaRPr b="1"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WEIGHT</a:t>
                      </a:r>
                      <a:endParaRPr b="1"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Chatbot Interaction Quality and User Engagement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 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Compliance and Data Security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Ease of Integration with Website Platforms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Cost-Effectiveness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SEO and Traffic Generation Capabilities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Collection and Analytics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Technical Support and Maintenance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4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Scalability and Performance Under Load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1297500" y="289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Comparison Matrix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50" y="908363"/>
            <a:ext cx="8667500" cy="397857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1193588" y="392875"/>
            <a:ext cx="70389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Proposal Recommendation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1091150" y="2834700"/>
            <a:ext cx="75156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 sz="1000"/>
              <a:t>Recommended AI Chatbot: </a:t>
            </a:r>
            <a:r>
              <a:rPr b="1" lang="en" sz="1000"/>
              <a:t>Dante AI </a:t>
            </a:r>
            <a:endParaRPr b="1"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 sz="1000"/>
              <a:t>Dante AI emerges with the highest </a:t>
            </a:r>
            <a:r>
              <a:rPr lang="en" sz="1000"/>
              <a:t>weighted score based on the comparison matrix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 sz="1000"/>
              <a:t>Dante AI scored the highest on features with the highest weighting: 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 sz="1000"/>
              <a:t>Compliance and Data Security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 sz="1000"/>
              <a:t>Cost-effectiveness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 sz="1000"/>
              <a:t>Data Collection and Analytics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 sz="1000"/>
              <a:t>With Dante AI, Insights Resources Group Inc, can innovate operational processes, optimize manual tasks, and pioneer staffing industry technological advancements.</a:t>
            </a:r>
            <a:endParaRPr sz="10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77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770"/>
          </a:p>
        </p:txBody>
      </p:sp>
      <p:grpSp>
        <p:nvGrpSpPr>
          <p:cNvPr id="232" name="Google Shape;232;p26"/>
          <p:cNvGrpSpPr/>
          <p:nvPr/>
        </p:nvGrpSpPr>
        <p:grpSpPr>
          <a:xfrm>
            <a:off x="2102738" y="1308325"/>
            <a:ext cx="5220600" cy="1372500"/>
            <a:chOff x="2102738" y="1308325"/>
            <a:chExt cx="5220600" cy="1372500"/>
          </a:xfrm>
        </p:grpSpPr>
        <p:sp>
          <p:nvSpPr>
            <p:cNvPr id="233" name="Google Shape;233;p26"/>
            <p:cNvSpPr/>
            <p:nvPr/>
          </p:nvSpPr>
          <p:spPr>
            <a:xfrm>
              <a:off x="2102738" y="1308325"/>
              <a:ext cx="5220600" cy="1372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34" name="Google Shape;23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4900" y="1351538"/>
              <a:ext cx="5196299" cy="13198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1290225" y="385575"/>
            <a:ext cx="72324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Companies with Dante AI Chatbot Integration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1094200" y="1526275"/>
            <a:ext cx="4420800" cy="27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Slack integrated Dante AI to </a:t>
            </a:r>
            <a:r>
              <a:rPr lang="en" sz="1100"/>
              <a:t>facilitate</a:t>
            </a:r>
            <a:r>
              <a:rPr lang="en" sz="1100"/>
              <a:t> message replies on Slack. 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Zapier integrated Dante AI chatbot to be made available on </a:t>
            </a:r>
            <a:r>
              <a:rPr lang="en" sz="1100"/>
              <a:t>applications</a:t>
            </a:r>
            <a:r>
              <a:rPr lang="en" sz="1100"/>
              <a:t> that are connected to Zapier. 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Kinetic Business Solutions and Origin Travel Nurse both has chatbots on their website that are powered by Dante AI</a:t>
            </a:r>
            <a:endParaRPr sz="1100"/>
          </a:p>
        </p:txBody>
      </p:sp>
      <p:grpSp>
        <p:nvGrpSpPr>
          <p:cNvPr id="241" name="Google Shape;241;p27"/>
          <p:cNvGrpSpPr/>
          <p:nvPr/>
        </p:nvGrpSpPr>
        <p:grpSpPr>
          <a:xfrm>
            <a:off x="6002154" y="1290803"/>
            <a:ext cx="2322329" cy="673213"/>
            <a:chOff x="781600" y="1539200"/>
            <a:chExt cx="3879600" cy="1263300"/>
          </a:xfrm>
        </p:grpSpPr>
        <p:sp>
          <p:nvSpPr>
            <p:cNvPr id="242" name="Google Shape;242;p27"/>
            <p:cNvSpPr/>
            <p:nvPr/>
          </p:nvSpPr>
          <p:spPr>
            <a:xfrm>
              <a:off x="781600" y="1539200"/>
              <a:ext cx="3879600" cy="1263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3" name="Google Shape;24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650" y="1613919"/>
              <a:ext cx="3879501" cy="1113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27"/>
          <p:cNvGrpSpPr/>
          <p:nvPr/>
        </p:nvGrpSpPr>
        <p:grpSpPr>
          <a:xfrm>
            <a:off x="6002140" y="2156621"/>
            <a:ext cx="2322540" cy="673212"/>
            <a:chOff x="1434220" y="2627949"/>
            <a:chExt cx="3080700" cy="1372501"/>
          </a:xfrm>
        </p:grpSpPr>
        <p:sp>
          <p:nvSpPr>
            <p:cNvPr id="245" name="Google Shape;245;p27"/>
            <p:cNvSpPr/>
            <p:nvPr/>
          </p:nvSpPr>
          <p:spPr>
            <a:xfrm>
              <a:off x="1434220" y="2627950"/>
              <a:ext cx="3080700" cy="1372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6" name="Google Shape;24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34225" y="2627949"/>
              <a:ext cx="2997917" cy="1372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183" y="3022428"/>
            <a:ext cx="2322471" cy="76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7"/>
          <p:cNvGrpSpPr/>
          <p:nvPr/>
        </p:nvGrpSpPr>
        <p:grpSpPr>
          <a:xfrm>
            <a:off x="6002039" y="3981382"/>
            <a:ext cx="2322406" cy="828729"/>
            <a:chOff x="1782075" y="3283625"/>
            <a:chExt cx="3156300" cy="1141500"/>
          </a:xfrm>
        </p:grpSpPr>
        <p:sp>
          <p:nvSpPr>
            <p:cNvPr id="249" name="Google Shape;249;p27"/>
            <p:cNvSpPr/>
            <p:nvPr/>
          </p:nvSpPr>
          <p:spPr>
            <a:xfrm>
              <a:off x="1782075" y="3283625"/>
              <a:ext cx="3156300" cy="1141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0" name="Google Shape;250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82075" y="3354550"/>
              <a:ext cx="3156200" cy="1006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1297500" y="328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Project</a:t>
            </a: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 Plan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1262275" y="1382800"/>
            <a:ext cx="2078700" cy="610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Planning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1/1/24 - 2/1/24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3293575" y="1382800"/>
            <a:ext cx="2151600" cy="610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Analysis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2/2/24 - 3/12/24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5372275" y="1382800"/>
            <a:ext cx="2151600" cy="610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Design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3/13/24 - 5/14/24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1207775" y="2272450"/>
            <a:ext cx="1934700" cy="25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Define project timeline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Identify Resources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 feasibility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3192750" y="2272450"/>
            <a:ext cx="2078700" cy="25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Gather detailed requirements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Analyze capabilities	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Define user personas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5409350" y="2272450"/>
            <a:ext cx="2078700" cy="25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system architecture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Design user interface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Design data models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533350" y="1498600"/>
            <a:ext cx="2133300" cy="610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Development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5/15/24 - 9/17/24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2564525" y="1498600"/>
            <a:ext cx="2269500" cy="610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Testing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9/18/24 - 11/12/24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4697825" y="1498600"/>
            <a:ext cx="2314200" cy="610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Implementation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11/13/24 - 12/24/24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6854669" y="1498600"/>
            <a:ext cx="2078700" cy="610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Maintenance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12/25/24 -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456600" y="2272450"/>
            <a:ext cx="2162400" cy="25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up environment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integration API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 and Test individual module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2535300" y="2299850"/>
            <a:ext cx="2269500" cy="25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Unit testing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Perform system /integratio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 testi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ng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acceptance testing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4656950" y="2299850"/>
            <a:ext cx="2269500" cy="25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a phased rollout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Monitor system performance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Provide training and support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6546500" y="2299850"/>
            <a:ext cx="2346000" cy="25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Regularly 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system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Monitor user feedback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❏"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Continuous performance evaluation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9"/>
          <p:cNvSpPr txBox="1"/>
          <p:nvPr>
            <p:ph type="title"/>
          </p:nvPr>
        </p:nvSpPr>
        <p:spPr>
          <a:xfrm>
            <a:off x="1297500" y="320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Project Plan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25" y="773675"/>
            <a:ext cx="7984348" cy="24562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25" y="3229900"/>
            <a:ext cx="7984348" cy="182137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30"/>
          <p:cNvSpPr txBox="1"/>
          <p:nvPr>
            <p:ph type="title"/>
          </p:nvPr>
        </p:nvSpPr>
        <p:spPr>
          <a:xfrm>
            <a:off x="1052550" y="102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Gantt Chart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1297500" y="507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Return on Investment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7" name="Google Shape;287;p31"/>
          <p:cNvSpPr txBox="1"/>
          <p:nvPr>
            <p:ph idx="1" type="body"/>
          </p:nvPr>
        </p:nvSpPr>
        <p:spPr>
          <a:xfrm>
            <a:off x="1143575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Return on investment on implementation of Dante AI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Estimated 2 hours saved per day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Calculated value of 3.85% of return on investment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Every $1 invested, $1.0385 in return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143000" y="1782900"/>
            <a:ext cx="7258500" cy="27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Founded in 2013, a company of 10 employees, headquartered in New York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Executive search services to Fortune 500 firms in  skill areas: Executive Management, Information Technology, Business Operations, Sales, and ITO/BPO.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Provides a forum to match candidates with opportunity and career growth.</a:t>
            </a:r>
            <a:endParaRPr sz="1200">
              <a:solidFill>
                <a:srgbClr val="555555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Services :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Employers - Curated network of highly qualified candidates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Job seekers - Guidance and Coaching through the process</a:t>
            </a:r>
            <a:endParaRPr sz="1200"/>
          </a:p>
        </p:txBody>
      </p:sp>
      <p:sp>
        <p:nvSpPr>
          <p:cNvPr id="155" name="Google Shape;155;p14"/>
          <p:cNvSpPr txBox="1"/>
          <p:nvPr>
            <p:ph type="title"/>
          </p:nvPr>
        </p:nvSpPr>
        <p:spPr>
          <a:xfrm>
            <a:off x="1143000" y="608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Overview of the Company &amp; Sector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1895875" y="1933400"/>
            <a:ext cx="51027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Lato"/>
                <a:ea typeface="Lato"/>
                <a:cs typeface="Lato"/>
                <a:sym typeface="Lato"/>
              </a:rPr>
              <a:t>Thank You For Listening!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title"/>
          </p:nvPr>
        </p:nvSpPr>
        <p:spPr>
          <a:xfrm>
            <a:off x="1117925" y="644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>
                <a:latin typeface="Merriweather"/>
                <a:ea typeface="Merriweather"/>
                <a:cs typeface="Merriweather"/>
                <a:sym typeface="Merriweather"/>
              </a:rPr>
              <a:t>Overview of the Company &amp; Sector </a:t>
            </a:r>
            <a:endParaRPr b="1" sz="26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822900" y="1559025"/>
            <a:ext cx="4628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Provided job and career opportunities for about 16 million employees per year pre-pandemic (13.6 million during the pandemic).</a:t>
            </a:r>
            <a:endParaRPr sz="1100"/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 Wide range of employment-related services, </a:t>
            </a:r>
            <a:endParaRPr sz="1100"/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28% growth y/y 2021</a:t>
            </a:r>
            <a:endParaRPr sz="1100"/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218 billion revenue in 2022</a:t>
            </a:r>
            <a:endParaRPr sz="1100"/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More than the combined staffing revenue size of the UK, Germany, France, Australia, Spain, India, Sweden, Turkey, and Saudi Arabia</a:t>
            </a:r>
            <a:endParaRPr sz="1100"/>
          </a:p>
        </p:txBody>
      </p:sp>
      <p:pic>
        <p:nvPicPr>
          <p:cNvPr id="162" name="Google Shape;162;p1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325" y="1559025"/>
            <a:ext cx="3781524" cy="23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Jennifer Widerberg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B.S. in Psychology, Boston University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2006 - 2013: Account Manager/IT Recruiter at M-Logic Inc.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2013 - Present: Managing Director at Insight Resource Group Inc.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Financial services tech recruiter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Business development, account management, recruiting, marketing, writing content, social media, etc.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1156425" y="637450"/>
            <a:ext cx="70389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Overview of the Stakeholder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IT Challenges and Solutions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1297500" y="1116150"/>
            <a:ext cx="7038900" cy="24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200"/>
              <a:t>Main Challenge → More accessible service without having to perform each task manually </a:t>
            </a:r>
            <a:endParaRPr b="1" sz="1200"/>
          </a:p>
          <a:p>
            <a:pPr indent="-30480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Answering similar questions  in each meeting </a:t>
            </a:r>
            <a:endParaRPr sz="1200"/>
          </a:p>
          <a:p>
            <a:pPr indent="-30480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Broken links and difficulty in navigating the website  </a:t>
            </a:r>
            <a:endParaRPr sz="120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1" lang="en" sz="1200"/>
              <a:t>Solution → Integration of chatbot into Insight’s website </a:t>
            </a:r>
            <a:endParaRPr b="1" sz="1200"/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b="1" lang="en" sz="1200"/>
              <a:t>Respond to basic prompts </a:t>
            </a:r>
            <a:endParaRPr b="1" sz="1200"/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Receive resumes and set up meetings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Subscription Based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5" name="Google Shape;175;p17"/>
          <p:cNvSpPr txBox="1"/>
          <p:nvPr/>
        </p:nvSpPr>
        <p:spPr>
          <a:xfrm>
            <a:off x="1297500" y="3298925"/>
            <a:ext cx="47181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Pros: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Lower-Cost and scalability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Easy implementation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Regular maintenance and security updates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081275" y="391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AutoNum type="romanUcPeriod"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Dante AI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1245075" y="1436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Dante AI is a sophisticated AI personal assistant and chatbot platform.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Provides a no-code solution, making it accessible for users without technical expertise.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Aims to boost productivity and streamline information processing.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Offers customizable AI solutions tailored to individual business needs that offers data security and sentiment analysis.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Known for superior customization and high-quality response generation.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Enables creation of tailored chatbots trained on specific datasets.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13" y="865713"/>
            <a:ext cx="7263375" cy="34120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19"/>
          <p:cNvSpPr txBox="1"/>
          <p:nvPr/>
        </p:nvSpPr>
        <p:spPr>
          <a:xfrm>
            <a:off x="1081950" y="247100"/>
            <a:ext cx="698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3-year overview of the financials of Dante AI (CapEx &amp; OpEx) </a:t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081275" y="391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II. 	ChatGPT</a:t>
            </a: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245075" y="1436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 Large language model-based chatbot allowing refined conversation control in terms of length, format, style, and detail.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Offers flexibility in conversation style, detail, and format.</a:t>
            </a:r>
            <a:br>
              <a:rPr lang="en" sz="1100">
                <a:solidFill>
                  <a:srgbClr val="D1D5DB"/>
                </a:solidFill>
                <a:highlight>
                  <a:srgbClr val="343541"/>
                </a:highlight>
              </a:rPr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Built on GPT-3.5 or GPT-4, using transformer architecture and fine-tuned for chat applications.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Employed supervised and reinforcement learning techniques for development.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/>
              <a:t>Gained 100 million users by January 2023, significantly increasing OpenAI's valuation.</a:t>
            </a:r>
            <a:br>
              <a:rPr lang="en" sz="1100"/>
            </a:br>
            <a:endParaRPr sz="1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70200" y="138775"/>
            <a:ext cx="9003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3-year overview of the financials of ChatGPT (CapEx &amp; OpEx) 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538" y="703450"/>
            <a:ext cx="6978925" cy="3736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